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0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69AD3-BC0A-4C69-846F-C4E4C8EBCCFC}" type="datetimeFigureOut">
              <a:rPr lang="ru-RU" smtClean="0"/>
              <a:pPr/>
              <a:t>13.11.2025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FB5D183-3CE2-4FDB-B71C-3E66AAFAC5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69AD3-BC0A-4C69-846F-C4E4C8EBCCFC}" type="datetimeFigureOut">
              <a:rPr lang="ru-RU" smtClean="0"/>
              <a:pPr/>
              <a:t>13.11.2025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5D183-3CE2-4FDB-B71C-3E66AAFAC5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FB5D183-3CE2-4FDB-B71C-3E66AAFAC5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69AD3-BC0A-4C69-846F-C4E4C8EBCCFC}" type="datetimeFigureOut">
              <a:rPr lang="ru-RU" smtClean="0"/>
              <a:pPr/>
              <a:t>13.11.2025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69AD3-BC0A-4C69-846F-C4E4C8EBCCFC}" type="datetimeFigureOut">
              <a:rPr lang="ru-RU" smtClean="0"/>
              <a:pPr/>
              <a:t>13.11.2025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FB5D183-3CE2-4FDB-B71C-3E66AAFAC5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69AD3-BC0A-4C69-846F-C4E4C8EBCCFC}" type="datetimeFigureOut">
              <a:rPr lang="ru-RU" smtClean="0"/>
              <a:pPr/>
              <a:t>13.11.2025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FB5D183-3CE2-4FDB-B71C-3E66AAFAC5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0A69AD3-BC0A-4C69-846F-C4E4C8EBCCFC}" type="datetimeFigureOut">
              <a:rPr lang="ru-RU" smtClean="0"/>
              <a:pPr/>
              <a:t>13.11.2025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5D183-3CE2-4FDB-B71C-3E66AAFAC5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69AD3-BC0A-4C69-846F-C4E4C8EBCCFC}" type="datetimeFigureOut">
              <a:rPr lang="ru-RU" smtClean="0"/>
              <a:pPr/>
              <a:t>13.11.2025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FB5D183-3CE2-4FDB-B71C-3E66AAFAC5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69AD3-BC0A-4C69-846F-C4E4C8EBCCFC}" type="datetimeFigureOut">
              <a:rPr lang="ru-RU" smtClean="0"/>
              <a:pPr/>
              <a:t>13.11.2025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FB5D183-3CE2-4FDB-B71C-3E66AAFAC5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69AD3-BC0A-4C69-846F-C4E4C8EBCCFC}" type="datetimeFigureOut">
              <a:rPr lang="ru-RU" smtClean="0"/>
              <a:pPr/>
              <a:t>13.11.2025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B5D183-3CE2-4FDB-B71C-3E66AAFAC5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FB5D183-3CE2-4FDB-B71C-3E66AAFAC5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69AD3-BC0A-4C69-846F-C4E4C8EBCCFC}" type="datetimeFigureOut">
              <a:rPr lang="ru-RU" smtClean="0"/>
              <a:pPr/>
              <a:t>13.11.2025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FB5D183-3CE2-4FDB-B71C-3E66AAFAC5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0A69AD3-BC0A-4C69-846F-C4E4C8EBCCFC}" type="datetimeFigureOut">
              <a:rPr lang="ru-RU" smtClean="0"/>
              <a:pPr/>
              <a:t>13.11.2025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0A69AD3-BC0A-4C69-846F-C4E4C8EBCCFC}" type="datetimeFigureOut">
              <a:rPr lang="ru-RU" smtClean="0"/>
              <a:pPr/>
              <a:t>13.11.2025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FB5D183-3CE2-4FDB-B71C-3E66AAFAC5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786190"/>
            <a:ext cx="8358246" cy="2428892"/>
          </a:xfrm>
        </p:spPr>
        <p:txBody>
          <a:bodyPr>
            <a:normAutofit/>
          </a:bodyPr>
          <a:lstStyle/>
          <a:p>
            <a:pPr algn="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Педагог-психолог </a:t>
            </a:r>
          </a:p>
          <a:p>
            <a:pPr algn="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МДОУ Детский сад «Сказка»</a:t>
            </a:r>
          </a:p>
          <a:p>
            <a:pPr algn="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Пинюкова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Елена Михайловна</a:t>
            </a:r>
          </a:p>
          <a:p>
            <a:pPr algn="r"/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Пгт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Спирово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2025г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4290"/>
            <a:ext cx="8715436" cy="235745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ИНДИВИДУАЛЬНЫЙ ПОДХОД ПРИ СОХРАНЕНИИ ПСИХОЛОГИЧЕСКОГО ЗДОРОВЬЯ РЕБЕНКА В УСЛОВИЯХ ДЕТСКОГО САДА.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Если у ребенка недостаточно развито слуховое внимание, то можно напомнить ему задание через скрытое инструктирование.</a:t>
            </a:r>
          </a:p>
          <a:p>
            <a:pPr lvl="0"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«Возможно, лучше всего начать с…»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«Выполняя работу, не забудьте о…»</a:t>
            </a:r>
          </a:p>
          <a:p>
            <a:pPr lvl="0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Если </a:t>
            </a:r>
            <a:r>
              <a:rPr lang="ru-RU" dirty="0" smtClean="0"/>
              <a:t>ребенок не видит смысла в своей деятельности, поможет внесение мотива (обозначить практическую значимость)</a:t>
            </a:r>
          </a:p>
          <a:p>
            <a:pPr lvl="0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«Без твоей помощи…»</a:t>
            </a:r>
          </a:p>
          <a:p>
            <a:pPr lvl="0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Если ребенок с заниженной самооценкой выполнил задание, поддержать его следует,</a:t>
            </a:r>
            <a:r>
              <a:rPr lang="ru-RU" b="1" dirty="0" smtClean="0"/>
              <a:t> </a:t>
            </a:r>
            <a:r>
              <a:rPr lang="ru-RU" dirty="0" smtClean="0"/>
              <a:t>подчеркнув его персональную исключительность</a:t>
            </a:r>
          </a:p>
          <a:p>
            <a:pPr lvl="0">
              <a:buNone/>
            </a:pPr>
            <a:endParaRPr lang="ru-RU" dirty="0" smtClean="0"/>
          </a:p>
          <a:p>
            <a:r>
              <a:rPr lang="ru-RU" dirty="0" smtClean="0"/>
              <a:t>«Только ты и мог бы…»</a:t>
            </a:r>
          </a:p>
          <a:p>
            <a:r>
              <a:rPr lang="ru-RU" dirty="0" smtClean="0"/>
              <a:t>«Только тебе я и могу доверить…»</a:t>
            </a:r>
          </a:p>
          <a:p>
            <a:r>
              <a:rPr lang="ru-RU" dirty="0" smtClean="0"/>
              <a:t>«Ни к кому, кроме тебя, я не могу обратиться с этой просьбой…»</a:t>
            </a:r>
          </a:p>
          <a:p>
            <a:pPr lvl="0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Если </a:t>
            </a:r>
            <a:r>
              <a:rPr lang="ru-RU" dirty="0" smtClean="0"/>
              <a:t>ребенок медлительный, проявляет нерешительность, нужна мобилизация активности, или педагогическое внушение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«</a:t>
            </a:r>
            <a:r>
              <a:rPr lang="ru-RU" dirty="0" smtClean="0"/>
              <a:t>Так хочется поскорее увидеть…»</a:t>
            </a:r>
          </a:p>
          <a:p>
            <a:pPr lvl="0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Если результат работы ниже среднего уровня,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необходима высокая оценка детали.</a:t>
            </a:r>
          </a:p>
          <a:p>
            <a:pPr lvl="0"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«Тебе особенно удалось получить необычное сочетание цветов…»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«Больше всего мне в твоей работе понравилось…»</a:t>
            </a:r>
          </a:p>
          <a:p>
            <a:pPr lvl="0"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5726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Уровни двигательной активности дошкольника.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4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Дети средней подвижности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отличаются наиболее ровным и спокойным поведением, равномерной подвижностью на протяжении всего дня. В группе они самостоятельно активны. Движения у таких ребят четкие, целенаправленные. При руководстве двигательной активностью этих детей достаточно создавать необходимые условия (место для движений, время, игрушки-двигатели, физкультурное оборудование).</a:t>
            </a:r>
          </a:p>
          <a:p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35729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Уровни двигательной активности дошкольника.</a:t>
            </a: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Малоподвижные дети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Малоподвижных детей характеризует общая вялость, пассивность, они быстрее других устают Они робки в общении, не уверенны в себе, не любят игры с активными движениями. </a:t>
            </a:r>
          </a:p>
          <a:p>
            <a:pPr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У малоподвижных детей надо воспитывать интерес к движениям, потребность в подвижных видах деятельности, особое внимание уделять  развитию всех основных движений, но особенно интенсивных. Лучший метод руководства — увлечь застенчивого, нерешительного ребенка игрой.  Предпочтение следует отдать простым, активным движениям, в которых не требуется точность.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Уровни двигательной активности дошкольника.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Дети большой подвижности 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неуравновешенны и повышенно возбудимы. Дети избегают движений требующих четкости и точности. Движения их быстры, резки, часто бесцельны. Эти дети находят возможность двигаться в любых условиях.  Педагогу следует не запрещать, а регулировать двигательную активность, наполняя ее осмысленностью и управляемостью.</a:t>
            </a:r>
          </a:p>
          <a:p>
            <a:pPr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Очень полезны точные движения с мячами (попасть в цель; прокатить мяч по дорожке, в воротца и т.п.), ходьба и бег по ограниченной площади, действия с одним предметом на двоих, когда движение выполняется по очереди (сначала один бросает мяч в лежащий на полу обруч, затем второй и т.п.)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>
            <a:normAutofit/>
          </a:bodyPr>
          <a:lstStyle/>
          <a:p>
            <a:r>
              <a:rPr lang="ru-RU" sz="27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Приемы руководства двигательной активностью  детей  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Предоставлять детям для движения достаточные площади.</a:t>
            </a:r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При этом для малоподвижных они увеличиваются, а для детей большой подвижности могут несколько ограничиваться.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Предлагать в сюжетно-ролевые игры детей движения.</a:t>
            </a:r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Этот прием  активизирует малоподвижных детей, а также вносит осознанную направленность в бесцельную активность детей большой подвижности.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Очень эффективно объединять в играх детей разной подвижности, давая одну игрушку, пособие на двоих: прокатывать (бросать) мяч друг другу, играть вдвоем в лошадки (машину, поезд) с использованием обруча, скакалки, ленточки;, по очереди пролезать в обруч (один держит его, другой пролезает), вдвоем вращать скакалку и др.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Детям большой подвижности сначала предлагаются действия для развития координации. А малоподвижным, наоборот, энергичные, не требующие особой точности. Полезно задавать вопросы детям об их деятельности. (Что делаешь, почему так, как можно по-другому, с каким еще предметом можно выполнить данные движения, как по-разному можно расставить предметы для движений.)</a:t>
            </a:r>
          </a:p>
          <a:p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Психологическое </a:t>
            </a:r>
            <a:r>
              <a:rPr lang="ru-RU" dirty="0" smtClean="0"/>
              <a:t>здоровье ребенка ассоциируется со счастьем, добром, хорошим настроением. Поэтому очень важно в дошкольном возрасте формировать все аспекты душевного покоя для положительной динамики личностного роста детей.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ru-RU" dirty="0" smtClean="0"/>
              <a:t>Психологическое здоровье ребенка — это преобладание положительных эмоций над отрицательными и закрепление их в чертах характера, свойствах личности, а именно, в  положительной самооценке, открытости, общительности, доброжелательности, уверенности в себе и своих силах.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2928934"/>
            <a:ext cx="8503920" cy="317011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4294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Уровни психологического здоровья ребенка</a:t>
            </a:r>
            <a:endParaRPr lang="ru-RU" sz="28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00174"/>
            <a:ext cx="8503920" cy="5143536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первому уровню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относятся дети, которые не нуждаются в психологической помощи. Они устойчиво адаптированы к любой среде, обладают резервом для преодоления стрессовых ситуаций и активным творческим отношениям к действительности.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 С детьми первой группы достаточно проводить лишь развивающую работу, обеспечивающую «зону» ближайшего развития.</a:t>
            </a:r>
          </a:p>
          <a:p>
            <a:pPr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Ко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второму уровню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относится большинство «благополучных» детей, в целом адаптированных к социуму, но проявляющих отдельные признаки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дезадаптации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, обладающих повышенной тревожностью.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Такие дети не имеют достаточного запаса прочности психического здоровья и нуждаются в групповых занятиях профилактически-развивающей направленности. Эта группа относительного риска, она довольно многочисленна. Детям второй группы необходима целенаправленная, психопрофилактическая помощь с использованием групповой работы.</a:t>
            </a:r>
          </a:p>
          <a:p>
            <a:pPr>
              <a:buNone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 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Уровни психологического здоровья ребенка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857364"/>
            <a:ext cx="8503920" cy="42416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К третьему низкому уровню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психического здоровья относятся дети с нарушением баланса процессов ассимиляции и аккомодации.  Этой группе детей следует уделять особое внимание.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К нарушениям психологического здоровья относят: защитную агрессивность; деструктивную агрессивность; демонстративную агрессивность; страхи и социальные страхи. 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У детей  с нарушением баланса процессов ассимиляции 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дезадаптация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проявляется в эпатажном поведении, конфликтах со сверстниками, домашних аффективных капризах и т.д.  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У детей с преобладанием процессов аккомодации, напротив, наблюдается способность приспосабливаться к требованиям внешнего мира в ущерб собственным потребностям и интересам. Это «удобные», тихие дети, прилежные и старательные, которыми гордятся родители. </a:t>
            </a:r>
          </a:p>
          <a:p>
            <a:pPr>
              <a:buNone/>
            </a:pPr>
            <a:r>
              <a:rPr lang="ru-RU" sz="1900" dirty="0" smtClean="0">
                <a:latin typeface="Arial" pitchFamily="34" charset="0"/>
                <a:cs typeface="Arial" pitchFamily="34" charset="0"/>
              </a:rPr>
              <a:t>Детям, попадающим в третью группу, необходима серьезная индивидуальная коррекционная помощь.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571612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Формирование психологического здоровья включает в себя несколько структурных компонентов: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dirty="0" smtClean="0">
                <a:solidFill>
                  <a:schemeClr val="bg2">
                    <a:lumMod val="25000"/>
                  </a:schemeClr>
                </a:solidFill>
              </a:rPr>
            </a:b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714488"/>
            <a:ext cx="8503920" cy="4384560"/>
          </a:xfrm>
        </p:spPr>
        <p:txBody>
          <a:bodyPr/>
          <a:lstStyle/>
          <a:p>
            <a:pPr lvl="0"/>
            <a:r>
              <a:rPr lang="ru-RU" sz="2400" dirty="0" smtClean="0">
                <a:latin typeface="Arial" pitchFamily="34" charset="0"/>
                <a:cs typeface="Arial" pitchFamily="34" charset="0"/>
              </a:rPr>
              <a:t>Положительный эмоциональный фон развития, включённый  во все виды деятельности;</a:t>
            </a:r>
          </a:p>
          <a:p>
            <a:pPr lvl="0"/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400" dirty="0" smtClean="0">
                <a:latin typeface="Arial" pitchFamily="34" charset="0"/>
                <a:cs typeface="Arial" pitchFamily="34" charset="0"/>
              </a:rPr>
              <a:t>Формирование и развитие познавательной сферы;</a:t>
            </a:r>
          </a:p>
          <a:p>
            <a:pPr lvl="0"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400" dirty="0" smtClean="0">
                <a:latin typeface="Arial" pitchFamily="34" charset="0"/>
                <a:cs typeface="Arial" pitchFamily="34" charset="0"/>
              </a:rPr>
              <a:t>Развитие личности ребенка с учетом его особенностей темперамента и формирующихся черт характера.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При взаимодействии с детьми воспитатель должен опираться на такие </a:t>
            </a:r>
            <a:r>
              <a:rPr lang="ru-RU" b="1" dirty="0" smtClean="0"/>
              <a:t>показатели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smtClean="0"/>
              <a:t>характер переключения умственных процессов (гибкость и стереотипность ума, быстрота или вялость установления взаимосвязей, наличие или отсутствие собственного отношения к изучаемому материалу).</a:t>
            </a:r>
          </a:p>
          <a:p>
            <a:pPr>
              <a:buNone/>
            </a:pPr>
            <a:r>
              <a:rPr lang="ru-RU" dirty="0" smtClean="0"/>
              <a:t>-уровень знаний и умений </a:t>
            </a:r>
            <a:r>
              <a:rPr lang="ru-RU" i="1" dirty="0" smtClean="0"/>
              <a:t>(</a:t>
            </a:r>
            <a:r>
              <a:rPr lang="ru-RU" dirty="0" smtClean="0"/>
              <a:t>осознанность, действенность</a:t>
            </a:r>
            <a:r>
              <a:rPr lang="ru-RU" i="1" dirty="0" smtClean="0"/>
              <a:t>)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-работоспособность (возможность действовать длительное время, степень интенсивности деятельности, отвлечение внимания, утомляемость)</a:t>
            </a:r>
          </a:p>
          <a:p>
            <a:pPr>
              <a:buNone/>
            </a:pPr>
            <a:r>
              <a:rPr lang="ru-RU" dirty="0" smtClean="0"/>
              <a:t>-уровень самостоятельности и активности;</a:t>
            </a:r>
          </a:p>
          <a:p>
            <a:pPr>
              <a:buNone/>
            </a:pPr>
            <a:r>
              <a:rPr lang="ru-RU" dirty="0" smtClean="0"/>
              <a:t>-отношение к обучению;</a:t>
            </a:r>
          </a:p>
          <a:p>
            <a:pPr>
              <a:buNone/>
            </a:pPr>
            <a:r>
              <a:rPr lang="ru-RU" dirty="0" smtClean="0"/>
              <a:t>-характер познавательных интересов;</a:t>
            </a:r>
          </a:p>
          <a:p>
            <a:pPr>
              <a:buNone/>
            </a:pPr>
            <a:r>
              <a:rPr lang="ru-RU" dirty="0" smtClean="0"/>
              <a:t>— уровень волевого развития.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27157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Рекомендации по формированию психологического</a:t>
            </a:r>
            <a:r>
              <a:rPr lang="ru-RU" sz="27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здоровья детей в дошкольном учреждении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Способствовать развитию у ребёнка умения правильно распознавать собственные эмоции и владеть ими.  (Психологические игры, </a:t>
            </a:r>
            <a:r>
              <a:rPr lang="ru-RU" dirty="0" err="1" smtClean="0"/>
              <a:t>психогимнастика</a:t>
            </a:r>
            <a:r>
              <a:rPr lang="ru-RU" dirty="0" smtClean="0"/>
              <a:t>, подвижные игры, игры-театрализации и сюжетно-ролевые игры).</a:t>
            </a:r>
          </a:p>
          <a:p>
            <a:pPr lvl="0"/>
            <a:r>
              <a:rPr lang="ru-RU" dirty="0" smtClean="0"/>
              <a:t>Способствовать развитию у ребёнка чувства </a:t>
            </a:r>
            <a:r>
              <a:rPr lang="ru-RU" dirty="0" err="1" smtClean="0"/>
              <a:t>эмпатии</a:t>
            </a:r>
            <a:r>
              <a:rPr lang="ru-RU" dirty="0" smtClean="0"/>
              <a:t> (</a:t>
            </a:r>
            <a:r>
              <a:rPr lang="ru-RU" dirty="0" err="1" smtClean="0"/>
              <a:t>Сказкотерапия</a:t>
            </a:r>
            <a:r>
              <a:rPr lang="ru-RU" dirty="0" smtClean="0"/>
              <a:t>, краткое обсуждение проблемных ситуаций из художественной литературы и повседневной жизни, обыгрывание ситуаций со сменной ролей).</a:t>
            </a:r>
          </a:p>
          <a:p>
            <a:pPr lvl="0"/>
            <a:r>
              <a:rPr lang="ru-RU" dirty="0" smtClean="0"/>
              <a:t>Способствовать формированию и развитию у ребенка чувства собственного достоинства и развитию в потребности личностного роста.</a:t>
            </a:r>
          </a:p>
          <a:p>
            <a:pPr lvl="0"/>
            <a:r>
              <a:rPr lang="ru-RU" dirty="0" smtClean="0"/>
              <a:t> Дайте понять ребёнку, что вы всегда готовы оказать ему личную поддержку, проникнитесь чувством искреннего  уважения к его деятельности. Восхищайтесь инициативой, самостоятельностью ребёнка.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428736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ДАВАЙТЕ  ПОПРОБУЕМ СОЗДАТЬ ДЕТЯМ СИТУАЦИЮ УСПЕХА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27048"/>
            <a:ext cx="8591390" cy="5116662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dirty="0" smtClean="0"/>
              <a:t>Если ребенок боится что-то  делать, боится ошибиться, попробуйте найти слова для снятия страха. «Мы все пробуем и ищем, только так может что-то получиться»</a:t>
            </a:r>
          </a:p>
          <a:p>
            <a:pPr marL="514350" lvl="0" indent="-514350">
              <a:buNone/>
            </a:pPr>
            <a:endParaRPr lang="ru-RU" dirty="0" smtClean="0"/>
          </a:p>
          <a:p>
            <a:r>
              <a:rPr lang="ru-RU" dirty="0" smtClean="0"/>
              <a:t>«Мы все пробуем и ищем, только так может что-то получиться»</a:t>
            </a:r>
          </a:p>
          <a:p>
            <a:r>
              <a:rPr lang="ru-RU" dirty="0" smtClean="0"/>
              <a:t>«Люди учатся на своих ошибках и находят способы решения»</a:t>
            </a:r>
          </a:p>
          <a:p>
            <a:pPr marL="514350" lvl="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lvl="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Если у ребенка заниженная самооценка, как вселить в него уверенность,</a:t>
            </a:r>
            <a:r>
              <a:rPr lang="ru-RU" b="1" dirty="0" smtClean="0"/>
              <a:t> </a:t>
            </a:r>
            <a:r>
              <a:rPr lang="ru-RU" dirty="0" smtClean="0"/>
              <a:t>будет уместно использовать авансирование успешного результата</a:t>
            </a:r>
          </a:p>
          <a:p>
            <a:pPr lvl="0">
              <a:buNone/>
            </a:pPr>
            <a:endParaRPr lang="ru-RU" dirty="0" smtClean="0"/>
          </a:p>
          <a:p>
            <a:r>
              <a:rPr lang="ru-RU" dirty="0" smtClean="0"/>
              <a:t>«Я даже не сомневаюсь в успешном результате»</a:t>
            </a:r>
          </a:p>
          <a:p>
            <a:r>
              <a:rPr lang="ru-RU" dirty="0" smtClean="0"/>
              <a:t>«У Вас обязательно получится»</a:t>
            </a:r>
          </a:p>
          <a:p>
            <a:pPr lvl="0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272</TotalTime>
  <Words>556</Words>
  <Application>Microsoft Office PowerPoint</Application>
  <PresentationFormat>Экран (4:3)</PresentationFormat>
  <Paragraphs>101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Официальная</vt:lpstr>
      <vt:lpstr>  ИНДИВИДУАЛЬНЫЙ ПОДХОД ПРИ СОХРАНЕНИИ ПСИХОЛОГИЧЕСКОГО ЗДОРОВЬЯ РЕБЕНКА В УСЛОВИЯХ ДЕТСКОГО САДА. </vt:lpstr>
      <vt:lpstr>Слайд 2</vt:lpstr>
      <vt:lpstr>Уровни психологического здоровья ребенка</vt:lpstr>
      <vt:lpstr>Уровни психологического здоровья ребенка</vt:lpstr>
      <vt:lpstr>Формирование психологического здоровья включает в себя несколько структурных компонентов: </vt:lpstr>
      <vt:lpstr>Слайд 6</vt:lpstr>
      <vt:lpstr>Рекомендации по формированию психологического здоровья детей в дошкольном учреждении </vt:lpstr>
      <vt:lpstr>ДАВАЙТЕ  ПОПРОБУЕМ СОЗДАТЬ ДЕТЯМ СИТУАЦИЮ УСПЕХА  </vt:lpstr>
      <vt:lpstr>Слайд 9</vt:lpstr>
      <vt:lpstr>Слайд 10</vt:lpstr>
      <vt:lpstr>Слайд 11</vt:lpstr>
      <vt:lpstr>Слайд 12</vt:lpstr>
      <vt:lpstr>Слайд 13</vt:lpstr>
      <vt:lpstr>Слайд 14</vt:lpstr>
      <vt:lpstr>Уровни двигательной активности дошкольника. </vt:lpstr>
      <vt:lpstr>Уровни двигательной активности дошкольника. </vt:lpstr>
      <vt:lpstr>Уровни двигательной активности дошкольника. </vt:lpstr>
      <vt:lpstr>Приемы руководства двигательной активностью  детей  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ИНДИВИДУАЛЬНЫЙ ПОДХОД ПРИ СОХРАНЕНИИ ПСИХОЛОГИЧЕСКОГО ЗДОРОВЬЯ РЕБЕНКА В УСЛОВИЯХ ДЕТСКОГО САДА.</dc:title>
  <dc:creator>admin</dc:creator>
  <cp:lastModifiedBy>admin</cp:lastModifiedBy>
  <cp:revision>28</cp:revision>
  <dcterms:created xsi:type="dcterms:W3CDTF">2025-11-12T11:22:48Z</dcterms:created>
  <dcterms:modified xsi:type="dcterms:W3CDTF">2025-11-13T04:25:38Z</dcterms:modified>
</cp:coreProperties>
</file>