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7" r:id="rId2"/>
    <p:sldId id="258" r:id="rId3"/>
    <p:sldId id="259" r:id="rId4"/>
    <p:sldId id="267" r:id="rId5"/>
    <p:sldId id="260" r:id="rId6"/>
    <p:sldId id="268" r:id="rId7"/>
    <p:sldId id="269" r:id="rId8"/>
    <p:sldId id="270" r:id="rId9"/>
    <p:sldId id="271" r:id="rId10"/>
    <p:sldId id="273" r:id="rId11"/>
    <p:sldId id="264" r:id="rId12"/>
    <p:sldId id="265" r:id="rId13"/>
    <p:sldId id="266" r:id="rId14"/>
    <p:sldId id="261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869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1282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83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D45DF-8A64-4291-98EC-1DC50FEA25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E890B-10AC-4227-B85F-FC6D2304FB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96CD9-1F5F-45E7-B66C-0BCD2BA29A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5997C-C498-4DBE-A8FD-4CD58C1A4C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D10E-BCA6-4D86-B756-9C7EB49135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029DC-85FB-42F6-92F7-9D59B26188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91B55-B90E-4466-872D-4BF286C957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CE872-E875-4C77-A6E6-B19BF35677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757B5-E62A-4A1C-8DE8-7FD53B283B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93659-D57C-4525-94D3-45799DB9E8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C59B6-AFAB-4033-B135-DC49FF0455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10243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44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45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46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47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48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49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50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51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52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53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54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55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56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57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58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59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60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61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EEE1C58-94A7-466E-AA6C-7B9FB938D6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26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6" descr="1"/>
          <p:cNvPicPr>
            <a:picLocks noChangeAspect="1" noChangeArrowheads="1"/>
          </p:cNvPicPr>
          <p:nvPr/>
        </p:nvPicPr>
        <p:blipFill>
          <a:blip r:embed="rId2">
            <a:lum bright="-6000" contrast="-84000"/>
          </a:blip>
          <a:srcRect/>
          <a:stretch>
            <a:fillRect/>
          </a:stretch>
        </p:blipFill>
        <p:spPr bwMode="auto">
          <a:xfrm>
            <a:off x="1187450" y="-127000"/>
            <a:ext cx="6985000" cy="698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80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«Юридические документы, гарантирующие право ребенка на защиту от жестокого обращения».</a:t>
            </a:r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468313" y="5229225"/>
            <a:ext cx="8280400" cy="1223963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endParaRPr lang="ru-RU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im0-tub-ru.yandex.net/i?id=68ebde111ce9a31b471b26c582cc150a-l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1763"/>
            <a:ext cx="5903913" cy="672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4" descr="https://im0-tub-ru.yandex.net/i?id=316d52a5e214369e949dd69cbe99d6c8-l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11838" y="0"/>
            <a:ext cx="3332162" cy="24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 descr="https://im0-tub-ru.yandex.net/i?id=8ef59c11ba3631551629fb2281dc92cd-l&amp;n=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2420938"/>
            <a:ext cx="32766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8" descr="https://im0-tub-ru.yandex.net/i?id=5a4832a417a9643dc632f689f83639b7-l&amp;n=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7400" y="4756150"/>
            <a:ext cx="32766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D:\Насилие\24578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-45720"/>
            <a:ext cx="4643437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D:\Насилие\originnal_c6d3ac8bf61c9a8803662fb7deec701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3402013"/>
            <a:ext cx="4572000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 descr="C:\Documents and Settings\Мама\Рабочий стол\Ксендзу\Просто Дети\f795f092d048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Смотри!!!\Ксендзу\Просто Дети\b2fa9418b690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6436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 descr="C:\Documents and Settings\Мама\Рабочий стол\для восп\fatherands_8049807_1120557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45175" y="0"/>
            <a:ext cx="3298825" cy="321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D:\Насилие\ae067393b5d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1863" y="3163888"/>
            <a:ext cx="3132137" cy="369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1"/>
          <p:cNvPicPr>
            <a:picLocks noChangeAspect="1" noChangeArrowheads="1"/>
          </p:cNvPicPr>
          <p:nvPr/>
        </p:nvPicPr>
        <p:blipFill>
          <a:blip r:embed="rId2">
            <a:lum bright="-6000" contrast="-84000"/>
          </a:blip>
          <a:srcRect/>
          <a:stretch>
            <a:fillRect/>
          </a:stretch>
        </p:blipFill>
        <p:spPr bwMode="auto">
          <a:xfrm>
            <a:off x="0" y="0"/>
            <a:ext cx="2089150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2205038"/>
            <a:ext cx="8229600" cy="4392612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28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Подводя итоги, можно отметить, что к началу 21 века в мире сложилась система защиты прав детей на международном уровне, подкрепленная соответствующими правовыми документами. Что касается России, то основной задачей государства является практическое обеспечение принципов Конвенции о правах детей, выполнение рекомендаций ООН.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1"/>
          <p:cNvPicPr>
            <a:picLocks noChangeAspect="1" noChangeArrowheads="1"/>
          </p:cNvPicPr>
          <p:nvPr/>
        </p:nvPicPr>
        <p:blipFill>
          <a:blip r:embed="rId2">
            <a:lum bright="-6000" contrast="-84000"/>
          </a:blip>
          <a:srcRect/>
          <a:stretch>
            <a:fillRect/>
          </a:stretch>
        </p:blipFill>
        <p:spPr bwMode="auto">
          <a:xfrm>
            <a:off x="0" y="0"/>
            <a:ext cx="2089150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2195513" y="260350"/>
            <a:ext cx="6697662" cy="274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u="sng" dirty="0">
                <a:solidFill>
                  <a:schemeClr val="accent1"/>
                </a:solidFill>
              </a:rPr>
              <a:t>Жестокое обращение с детьми</a:t>
            </a:r>
            <a:r>
              <a:rPr lang="ru-RU" b="1" dirty="0">
                <a:solidFill>
                  <a:schemeClr val="accent1"/>
                </a:solidFill>
              </a:rPr>
              <a:t> (</a:t>
            </a:r>
            <a:r>
              <a:rPr lang="ru-RU" b="1" dirty="0" err="1">
                <a:solidFill>
                  <a:schemeClr val="accent1"/>
                </a:solidFill>
              </a:rPr>
              <a:t>child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abuse</a:t>
            </a:r>
            <a:r>
              <a:rPr lang="ru-RU" b="1" dirty="0">
                <a:solidFill>
                  <a:schemeClr val="accent1"/>
                </a:solidFill>
              </a:rPr>
              <a:t>). Одной из глобальных проблем в области защиты прав детей признается проблема жестокого обращения с детьми. </a:t>
            </a:r>
            <a:br>
              <a:rPr lang="ru-RU" b="1" dirty="0">
                <a:solidFill>
                  <a:schemeClr val="accent1"/>
                </a:solidFill>
              </a:rPr>
            </a:br>
            <a:endParaRPr lang="ru-RU" b="1" dirty="0">
              <a:solidFill>
                <a:schemeClr val="accent1"/>
              </a:solidFill>
            </a:endParaRPr>
          </a:p>
          <a:p>
            <a:r>
              <a:rPr lang="ru-RU" sz="2400" b="1" u="sng" dirty="0">
                <a:solidFill>
                  <a:schemeClr val="accent1"/>
                </a:solidFill>
              </a:rPr>
              <a:t>Под жестоким обращением понимаются</a:t>
            </a:r>
            <a:r>
              <a:rPr lang="ru-RU" b="1" dirty="0">
                <a:solidFill>
                  <a:schemeClr val="accent1"/>
                </a:solidFill>
              </a:rPr>
              <a:t> «все формы физического или психического насилия, причинение побоев или нанесение оскорблений, невнимательное, небрежное или жестокое обращение, эксплуатация, включая сексуальные посягательства на ребенка».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468313" y="3789363"/>
            <a:ext cx="8208962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2400" b="1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Дети учатся жестокости у взрослых, накапливая обиду, которая выплескивается из их души, когда они совершают преступления, убегают из детских домов и не верят старшим .</a:t>
            </a:r>
          </a:p>
          <a:p>
            <a:pPr>
              <a:defRPr/>
            </a:pPr>
            <a:r>
              <a:rPr lang="ru-RU" sz="2400" b="1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				П. Астахов</a:t>
            </a:r>
            <a:endParaRPr lang="ru-RU" sz="2400" dirty="0">
              <a:solidFill>
                <a:schemeClr val="bg2"/>
              </a:solidFill>
            </a:endParaRPr>
          </a:p>
          <a:p>
            <a:pPr eaLnBrk="0" hangingPunct="0">
              <a:defRPr/>
            </a:pPr>
            <a:endParaRPr lang="ru-RU" sz="2400" dirty="0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1"/>
          <p:cNvPicPr>
            <a:picLocks noChangeAspect="1" noChangeArrowheads="1"/>
          </p:cNvPicPr>
          <p:nvPr/>
        </p:nvPicPr>
        <p:blipFill>
          <a:blip r:embed="rId2">
            <a:lum bright="-6000" contrast="-84000"/>
          </a:blip>
          <a:srcRect/>
          <a:stretch>
            <a:fillRect/>
          </a:stretch>
        </p:blipFill>
        <p:spPr bwMode="auto">
          <a:xfrm>
            <a:off x="0" y="0"/>
            <a:ext cx="2089150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124075" y="404813"/>
            <a:ext cx="6346825" cy="17907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360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360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Основные международные документы, касающиеся </a:t>
            </a:r>
            <a:br>
              <a:rPr lang="ru-RU" sz="360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360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прав детей.</a:t>
            </a:r>
            <a:br>
              <a:rPr lang="ru-RU" sz="360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600" smtClean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850" y="2636838"/>
            <a:ext cx="8229600" cy="2376487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Декларация прав ребенка (1959).</a:t>
            </a:r>
          </a:p>
          <a:p>
            <a:pPr eaLnBrk="1" hangingPunct="1">
              <a:defRPr/>
            </a:pPr>
            <a:r>
              <a:rPr lang="ru-RU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Конвенция ООН о правах ребенка (1989).</a:t>
            </a:r>
          </a:p>
          <a:p>
            <a:pPr eaLnBrk="1" hangingPunct="1">
              <a:defRPr/>
            </a:pPr>
            <a:r>
              <a:rPr lang="ru-RU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Всемирная декларация об обеспечении выживания, защиты и развития детей (1990).</a:t>
            </a:r>
            <a:endParaRPr lang="ru-RU" b="1" smtClean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accent1">
                    <a:lumMod val="25000"/>
                  </a:schemeClr>
                </a:solidFill>
              </a:rPr>
              <a:t>Конвенция ООН о правах ребенка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b="1" dirty="0" smtClean="0">
                <a:effectLst/>
              </a:rPr>
              <a:t>ст. 19 — дает определение понятия «жестокое обращение» и определяет меры защиты;</a:t>
            </a:r>
          </a:p>
          <a:p>
            <a:pPr eaLnBrk="1" hangingPunct="1">
              <a:defRPr/>
            </a:pPr>
            <a:r>
              <a:rPr lang="ru-RU" sz="2000" b="1" dirty="0" smtClean="0">
                <a:effectLst/>
              </a:rPr>
              <a:t>ст. 6 — предусматривает обеспечение в максимально возможной степени здорового развития ребенка;</a:t>
            </a:r>
          </a:p>
          <a:p>
            <a:pPr eaLnBrk="1" hangingPunct="1">
              <a:defRPr/>
            </a:pPr>
            <a:r>
              <a:rPr lang="ru-RU" sz="2000" b="1" dirty="0" smtClean="0">
                <a:effectLst/>
              </a:rPr>
              <a:t>ст. 16 — защиту от произвольного или незаконного вмешательства в личную жизнь ребенка, от посягательств на его честь и репутацию;</a:t>
            </a:r>
          </a:p>
          <a:p>
            <a:pPr eaLnBrk="1" hangingPunct="1">
              <a:defRPr/>
            </a:pPr>
            <a:r>
              <a:rPr lang="ru-RU" sz="2000" b="1" dirty="0" smtClean="0">
                <a:effectLst/>
              </a:rPr>
              <a:t>ст. 24 — обеспечение мер по борьбе с болезнями и недоеданием;</a:t>
            </a:r>
          </a:p>
          <a:p>
            <a:pPr eaLnBrk="1" hangingPunct="1">
              <a:defRPr/>
            </a:pPr>
            <a:r>
              <a:rPr lang="ru-RU" sz="2000" b="1" dirty="0" smtClean="0">
                <a:effectLst/>
              </a:rPr>
              <a:t>ст. 27 — признание права каждого ребенка на уровень жизни, необходимый для физического, умственного, духовного, нравственного и социального развития;</a:t>
            </a:r>
          </a:p>
          <a:p>
            <a:pPr eaLnBrk="1" hangingPunct="1">
              <a:defRPr/>
            </a:pPr>
            <a:r>
              <a:rPr lang="ru-RU" sz="2000" b="1" dirty="0" smtClean="0">
                <a:effectLst/>
              </a:rPr>
              <a:t>ст. 34 — защиту ребенка от сексуального совращения;</a:t>
            </a:r>
          </a:p>
          <a:p>
            <a:pPr eaLnBrk="1" hangingPunct="1">
              <a:defRPr/>
            </a:pPr>
            <a:r>
              <a:rPr lang="ru-RU" sz="2000" b="1" dirty="0" smtClean="0">
                <a:effectLst/>
              </a:rPr>
              <a:t>ст. 37 — защиту ребенка от других форм жестокого обращения;</a:t>
            </a:r>
          </a:p>
          <a:p>
            <a:pPr eaLnBrk="1" hangingPunct="1">
              <a:defRPr/>
            </a:pPr>
            <a:r>
              <a:rPr lang="ru-RU" sz="2000" b="1" dirty="0" smtClean="0">
                <a:effectLst/>
              </a:rPr>
              <a:t>ст. 39 — меры помощи ребенку, явившемуся жертвой жестокого обращения.</a:t>
            </a:r>
          </a:p>
          <a:p>
            <a:pPr marL="0" indent="0" eaLnBrk="1" hangingPunct="1">
              <a:buNone/>
              <a:defRPr/>
            </a:pPr>
            <a:endParaRPr lang="ru-RU" sz="2000" dirty="0" smtClean="0"/>
          </a:p>
          <a:p>
            <a:pPr eaLnBrk="1" hangingPunct="1">
              <a:defRPr/>
            </a:pPr>
            <a:endParaRPr lang="ru-RU" sz="20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1"/>
          <p:cNvPicPr>
            <a:picLocks noChangeAspect="1" noChangeArrowheads="1"/>
          </p:cNvPicPr>
          <p:nvPr/>
        </p:nvPicPr>
        <p:blipFill>
          <a:blip r:embed="rId2">
            <a:lum bright="-6000" contrast="-84000"/>
          </a:blip>
          <a:srcRect/>
          <a:stretch>
            <a:fillRect/>
          </a:stretch>
        </p:blipFill>
        <p:spPr bwMode="auto">
          <a:xfrm>
            <a:off x="0" y="0"/>
            <a:ext cx="2089150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2124075" y="692150"/>
            <a:ext cx="6696075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нашей стране, кроме этих документов, существуют и другие.</a:t>
            </a:r>
            <a:br>
              <a:rPr lang="ru-RU" sz="32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2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2205038"/>
            <a:ext cx="8229600" cy="43926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Конституция Российской Федерации.</a:t>
            </a:r>
            <a:r>
              <a:rPr lang="en-US" sz="24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ru-RU" sz="24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Семейный кодекс РФ (1996).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Закон «Об основных гарантиях прав ребенка в Российской Федерации».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Федеральный закон «Об образовании».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Основы законодательства Российской Федерации об охране здоровья граждан.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Закон о дополнительных гарантиях социальной защиты детей-сирот и детей, оставшихся без попечения родителей.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Закон о социальной защите инвалидов в Российской Федерации.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ru-RU" sz="240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i="1" dirty="0" smtClean="0">
                <a:solidFill>
                  <a:schemeClr val="accent1">
                    <a:lumMod val="2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Уголовный Кодекс РФ предусматривает ответственность:</a:t>
            </a:r>
            <a:r>
              <a:rPr lang="ru-RU" sz="3600" dirty="0" smtClean="0">
                <a:solidFill>
                  <a:schemeClr val="bg2"/>
                </a:solidFill>
              </a:rPr>
              <a:t/>
            </a:r>
            <a:br>
              <a:rPr lang="ru-RU" sz="3600" dirty="0" smtClean="0">
                <a:solidFill>
                  <a:schemeClr val="bg2"/>
                </a:solidFill>
              </a:rPr>
            </a:br>
            <a:endParaRPr lang="ru-RU" sz="3600" dirty="0" smtClean="0">
              <a:solidFill>
                <a:schemeClr val="bg2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39750" y="1773238"/>
            <a:ext cx="8135938" cy="4322762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chemeClr val="tx2"/>
                </a:solidFill>
              </a:rPr>
              <a:t>ст. 106—136 — за совершение физического и сексуального насилия, в том числе и в отношении несовершеннолетних;</a:t>
            </a:r>
          </a:p>
          <a:p>
            <a:pPr eaLnBrk="1" hangingPunct="1">
              <a:defRPr/>
            </a:pPr>
            <a:r>
              <a:rPr lang="ru-RU" sz="3600" b="1" dirty="0" smtClean="0">
                <a:solidFill>
                  <a:schemeClr val="tx2"/>
                </a:solidFill>
              </a:rPr>
              <a:t>ст. 150—157 — за преступления против семьи и несовершеннолетних.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tx2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 </a:t>
            </a:r>
            <a:endParaRPr lang="ru-RU" dirty="0" smtClean="0">
              <a:solidFill>
                <a:schemeClr val="tx2"/>
              </a:solidFill>
            </a:endParaRPr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i="1" dirty="0" smtClean="0">
                <a:solidFill>
                  <a:schemeClr val="accent1">
                    <a:lumMod val="2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Закон РФ «Об образовании»:</a:t>
            </a:r>
            <a:r>
              <a:rPr lang="ru-RU" dirty="0" smtClean="0">
                <a:solidFill>
                  <a:schemeClr val="bg2"/>
                </a:solidFill>
              </a:rPr>
              <a:t/>
            </a:r>
            <a:br>
              <a:rPr lang="ru-RU" dirty="0" smtClean="0">
                <a:solidFill>
                  <a:schemeClr val="bg2"/>
                </a:solidFill>
              </a:rPr>
            </a:br>
            <a:endParaRPr lang="ru-RU" dirty="0" smtClean="0">
              <a:solidFill>
                <a:schemeClr val="bg2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23850" y="1341438"/>
            <a:ext cx="8362950" cy="4754562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tx2"/>
                </a:solidFill>
              </a:rPr>
              <a:t>ст. 5 — утверждает право детей, обучающихся во всех образовательных учреждениях, на «уважение их человеческого достоинства»;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chemeClr val="tx2"/>
                </a:solidFill>
              </a:rPr>
              <a:t>ст. 56 — предусматривает административное наказание педагогических работников за допущенное физическое или психическое «насилие над личностью обучающегося или воспитанника».</a:t>
            </a:r>
          </a:p>
          <a:p>
            <a:pPr eaLnBrk="1" hangingPunct="1">
              <a:defRPr/>
            </a:pPr>
            <a:r>
              <a:rPr lang="ru-RU" b="1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 </a:t>
            </a: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i="1" dirty="0" smtClean="0">
                <a:solidFill>
                  <a:schemeClr val="accent1">
                    <a:lumMod val="2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Семейный кодекс РФ:</a:t>
            </a:r>
            <a:r>
              <a:rPr lang="ru-RU" dirty="0" smtClean="0">
                <a:solidFill>
                  <a:schemeClr val="bg2"/>
                </a:solidFill>
              </a:rPr>
              <a:t/>
            </a:r>
            <a:br>
              <a:rPr lang="ru-RU" dirty="0" smtClean="0">
                <a:solidFill>
                  <a:schemeClr val="bg2"/>
                </a:solidFill>
              </a:rPr>
            </a:br>
            <a:endParaRPr lang="ru-RU" dirty="0" smtClean="0">
              <a:solidFill>
                <a:schemeClr val="bg2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8313" y="981075"/>
            <a:ext cx="8218487" cy="511492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chemeClr val="tx2"/>
                </a:solidFill>
              </a:rPr>
              <a:t>ст. 54 — утверждает право ребенка на уважение его человеческого достоинства;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tx2"/>
                </a:solidFill>
              </a:rPr>
              <a:t>ст. 56 — право ребенка на защиту и обязанности органа опеки и попечительства принять меры по защите ребенка;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tx2"/>
                </a:solidFill>
              </a:rPr>
              <a:t>ст. 69 — предусматривает меру «лишение родителей родительских прав» как меру защиты детей от жестокого обращения с ними в семье;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tx2"/>
                </a:solidFill>
              </a:rPr>
              <a:t>ст. 77 — немедленное отобрание ребенка при непосредственной угрозе жизни и здоровью.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tx2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 </a:t>
            </a:r>
            <a:endParaRPr lang="ru-RU" sz="2800" dirty="0" smtClean="0">
              <a:solidFill>
                <a:schemeClr val="tx2"/>
              </a:solidFill>
            </a:endParaRPr>
          </a:p>
          <a:p>
            <a:pPr eaLnBrk="1" hangingPunct="1">
              <a:defRPr/>
            </a:pPr>
            <a:endParaRPr lang="ru-RU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274638"/>
            <a:ext cx="8362950" cy="1930400"/>
          </a:xfrm>
        </p:spPr>
        <p:txBody>
          <a:bodyPr/>
          <a:lstStyle/>
          <a:p>
            <a:pPr eaLnBrk="1" hangingPunct="1">
              <a:defRPr/>
            </a:pPr>
            <a:r>
              <a:rPr lang="ru-RU" i="1" dirty="0" smtClean="0">
                <a:solidFill>
                  <a:schemeClr val="accent1">
                    <a:lumMod val="25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Закон Российской Федерации «О защите прав детей»: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4213" y="2420938"/>
            <a:ext cx="8002587" cy="3675062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tx2"/>
                </a:solidFill>
              </a:rPr>
              <a:t>ст. 14 гласит; «Жестокое обращение с детьми, физическое и психологическое насилие над ними запрещены».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История России">
  <a:themeElements>
    <a:clrScheme name="История России 8">
      <a:dk1>
        <a:srgbClr val="000000"/>
      </a:dk1>
      <a:lt1>
        <a:srgbClr val="E2DDD4"/>
      </a:lt1>
      <a:dk2>
        <a:srgbClr val="000000"/>
      </a:dk2>
      <a:lt2>
        <a:srgbClr val="EFEBE3"/>
      </a:lt2>
      <a:accent1>
        <a:srgbClr val="F2F2F2"/>
      </a:accent1>
      <a:accent2>
        <a:srgbClr val="C4AD74"/>
      </a:accent2>
      <a:accent3>
        <a:srgbClr val="EEEBE6"/>
      </a:accent3>
      <a:accent4>
        <a:srgbClr val="000000"/>
      </a:accent4>
      <a:accent5>
        <a:srgbClr val="F7F7F7"/>
      </a:accent5>
      <a:accent6>
        <a:srgbClr val="B19C68"/>
      </a:accent6>
      <a:hlink>
        <a:srgbClr val="A46032"/>
      </a:hlink>
      <a:folHlink>
        <a:srgbClr val="8F8E73"/>
      </a:folHlink>
    </a:clrScheme>
    <a:fontScheme name="История России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стория России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стория России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стория России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стория России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стория России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стория России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стория России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стория России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стория России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История России</Template>
  <TotalTime>83</TotalTime>
  <Words>532</Words>
  <Application>Microsoft Office PowerPoint</Application>
  <PresentationFormat>Экран (4:3)</PresentationFormat>
  <Paragraphs>43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Garamond</vt:lpstr>
      <vt:lpstr>История России</vt:lpstr>
      <vt:lpstr>«Юридические документы, гарантирующие право ребенка на защиту от жестокого обращения».</vt:lpstr>
      <vt:lpstr>Презентация PowerPoint</vt:lpstr>
      <vt:lpstr> Основные международные документы, касающиеся  прав детей. </vt:lpstr>
      <vt:lpstr>Конвенция ООН о правах ребенка</vt:lpstr>
      <vt:lpstr>В нашей стране, кроме этих документов, существуют и другие. </vt:lpstr>
      <vt:lpstr>Уголовный Кодекс РФ предусматривает ответственность: </vt:lpstr>
      <vt:lpstr>Закон РФ «Об образовании»: </vt:lpstr>
      <vt:lpstr>Семейный кодекс РФ: </vt:lpstr>
      <vt:lpstr>Закон Российской Федерации «О защите прав детей»: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«Юридические документы, гарантирующие право ребенка на защиту от жестокого обращения».</dc:title>
  <dc:creator>Пользователь</dc:creator>
  <cp:lastModifiedBy>MSI MODERN</cp:lastModifiedBy>
  <cp:revision>12</cp:revision>
  <dcterms:created xsi:type="dcterms:W3CDTF">2010-12-16T21:12:07Z</dcterms:created>
  <dcterms:modified xsi:type="dcterms:W3CDTF">2025-11-19T04:54:31Z</dcterms:modified>
</cp:coreProperties>
</file>